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22" r:id="rId2"/>
    <p:sldId id="423" r:id="rId3"/>
    <p:sldId id="419" r:id="rId4"/>
    <p:sldId id="420" r:id="rId5"/>
    <p:sldId id="431" r:id="rId6"/>
    <p:sldId id="432" r:id="rId7"/>
    <p:sldId id="438" r:id="rId8"/>
    <p:sldId id="435" r:id="rId9"/>
    <p:sldId id="433" r:id="rId10"/>
    <p:sldId id="437" r:id="rId11"/>
    <p:sldId id="430" r:id="rId12"/>
    <p:sldId id="429" r:id="rId13"/>
    <p:sldId id="414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lly" initials="P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E8E1C2"/>
    <a:srgbClr val="003A80"/>
    <a:srgbClr val="CCC099"/>
    <a:srgbClr val="6C5C44"/>
    <a:srgbClr val="191970"/>
    <a:srgbClr val="663300"/>
    <a:srgbClr val="F0F0DD"/>
    <a:srgbClr val="4682B4"/>
    <a:srgbClr val="EEE9D3"/>
    <a:srgbClr val="DDD9C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2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276" y="-90"/>
      </p:cViewPr>
      <p:guideLst>
        <p:guide orient="horz" pos="37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-1404" y="-7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r>
              <a:rPr lang="en-U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www.hsdinstitute.org</a:t>
            </a:r>
            <a:endParaRPr lang="en-US" sz="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r>
              <a:rPr lang="en-US" sz="800" dirty="0" smtClean="0"/>
              <a:t>ARD</a:t>
            </a:r>
          </a:p>
          <a:p>
            <a:r>
              <a:rPr lang="en-US" sz="800" dirty="0" smtClean="0"/>
              <a:t>March 31, 2010</a:t>
            </a:r>
          </a:p>
          <a:p>
            <a:r>
              <a:rPr lang="en-US" sz="800" dirty="0" smtClean="0"/>
              <a:t>Page </a:t>
            </a:r>
            <a:fld id="{92912AA8-63C2-4F5C-9795-9BDBF774D474}" type="slidenum">
              <a:rPr lang="en-US" sz="800" smtClean="0"/>
              <a:pPr/>
              <a:t>‹#›</a:t>
            </a:fld>
            <a:endParaRPr lang="en-US" sz="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F7ABBB18-F52F-4697-8DCC-45F5D7A2B062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C91E6C0C-D8F3-486D-A21B-82474E0FD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6C0C-D8F3-486D-A21B-82474E0FD49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6C0C-D8F3-486D-A21B-82474E0FD49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6C0C-D8F3-486D-A21B-82474E0FD49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6C0C-D8F3-486D-A21B-82474E0FD49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6C0C-D8F3-486D-A21B-82474E0FD49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6C0C-D8F3-486D-A21B-82474E0FD49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6C0C-D8F3-486D-A21B-82474E0FD49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6C0C-D8F3-486D-A21B-82474E0FD49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3736"/>
            <a:ext cx="8229600" cy="1143000"/>
          </a:xfrm>
          <a:gradFill>
            <a:gsLst>
              <a:gs pos="31000">
                <a:srgbClr val="00477F">
                  <a:alpha val="76000"/>
                </a:srgbClr>
              </a:gs>
              <a:gs pos="74000">
                <a:srgbClr val="005DB3">
                  <a:alpha val="68000"/>
                </a:srgbClr>
              </a:gs>
            </a:gsLst>
          </a:gradFill>
        </p:spPr>
        <p:txBody>
          <a:bodyPr>
            <a:normAutofit/>
          </a:bodyPr>
          <a:lstStyle>
            <a:lvl1pPr>
              <a:defRPr sz="3000" b="1" i="0" baseline="0">
                <a:solidFill>
                  <a:srgbClr val="E8E1C2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6633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52DF8E-773D-4B7F-9ED3-4C96DEAEC568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9131E0-B724-4C9A-9474-C2B162F9C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52DF8E-773D-4B7F-9ED3-4C96DEAEC568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9131E0-B724-4C9A-9474-C2B162F9C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31000">
                <a:srgbClr val="00477F">
                  <a:alpha val="76000"/>
                </a:srgbClr>
              </a:gs>
              <a:gs pos="74000">
                <a:srgbClr val="005DB3">
                  <a:alpha val="68000"/>
                </a:srgbClr>
              </a:gs>
            </a:gsLst>
          </a:gradFill>
        </p:spPr>
        <p:txBody>
          <a:bodyPr/>
          <a:lstStyle>
            <a:lvl1pPr>
              <a:defRPr>
                <a:solidFill>
                  <a:srgbClr val="E8E1C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52DF8E-773D-4B7F-9ED3-4C96DEAEC568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9131E0-B724-4C9A-9474-C2B162F9C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E8E1C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 baseline="0">
                <a:solidFill>
                  <a:srgbClr val="6633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52DF8E-773D-4B7F-9ED3-4C96DEAEC568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9131E0-B724-4C9A-9474-C2B162F9C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FontTx/>
              <a:buBlip>
                <a:blip r:embed="rId2"/>
              </a:buBlip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FontTx/>
              <a:buBlip>
                <a:blip r:embed="rId2"/>
              </a:buBlip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52DF8E-773D-4B7F-9ED3-4C96DEAEC568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9131E0-B724-4C9A-9474-C2B162F9C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FontTx/>
              <a:buBlip>
                <a:blip r:embed="rId2"/>
              </a:buBlip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FontTx/>
              <a:buBlip>
                <a:blip r:embed="rId2"/>
              </a:buBlip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52DF8E-773D-4B7F-9ED3-4C96DEAEC568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9131E0-B724-4C9A-9474-C2B162F9C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52DF8E-773D-4B7F-9ED3-4C96DEAEC568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9131E0-B724-4C9A-9474-C2B162F9C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52DF8E-773D-4B7F-9ED3-4C96DEAEC568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9131E0-B724-4C9A-9474-C2B162F9C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FontTx/>
              <a:buBlip>
                <a:blip r:embed="rId2"/>
              </a:buBlip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52DF8E-773D-4B7F-9ED3-4C96DEAEC568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9131E0-B724-4C9A-9474-C2B162F9C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52DF8E-773D-4B7F-9ED3-4C96DEAEC568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9131E0-B724-4C9A-9474-C2B162F9C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from PPT 2 copy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-609600" y="304800"/>
            <a:ext cx="10439399" cy="6447578"/>
          </a:xfrm>
          <a:prstGeom prst="rect">
            <a:avLst/>
          </a:prstGeom>
        </p:spPr>
      </p:pic>
      <p:pic>
        <p:nvPicPr>
          <p:cNvPr id="8" name="Picture 7" descr="1019.jpg"/>
          <p:cNvPicPr>
            <a:picLocks noChangeAspect="1"/>
          </p:cNvPicPr>
          <p:nvPr userDrawn="1"/>
        </p:nvPicPr>
        <p:blipFill>
          <a:blip r:embed="rId14" cstate="print"/>
          <a:srcRect t="86216" r="67693"/>
          <a:stretch>
            <a:fillRect/>
          </a:stretch>
        </p:blipFill>
        <p:spPr>
          <a:xfrm>
            <a:off x="-152400" y="6324600"/>
            <a:ext cx="1676400" cy="6858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9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5816282"/>
            <a:ext cx="1447800" cy="1588"/>
          </a:xfrm>
          <a:prstGeom prst="line">
            <a:avLst/>
          </a:prstGeom>
          <a:ln w="38100">
            <a:solidFill>
              <a:srgbClr val="083A8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Logocolor.jpg"/>
          <p:cNvPicPr>
            <a:picLocks noChangeAspect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772150"/>
            <a:ext cx="1447800" cy="10858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447800" y="6588391"/>
            <a:ext cx="7696200" cy="1588"/>
          </a:xfrm>
          <a:prstGeom prst="line">
            <a:avLst/>
          </a:prstGeom>
          <a:ln w="38100">
            <a:solidFill>
              <a:srgbClr val="083A8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10"/>
          <p:cNvSpPr txBox="1">
            <a:spLocks/>
          </p:cNvSpPr>
          <p:nvPr userDrawn="1"/>
        </p:nvSpPr>
        <p:spPr>
          <a:xfrm>
            <a:off x="6553200" y="6598233"/>
            <a:ext cx="2133600" cy="246888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131E0-B724-4C9A-9474-C2B162F9C697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83A8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83A8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73736"/>
            <a:ext cx="8229600" cy="1143000"/>
          </a:xfrm>
          <a:prstGeom prst="rect">
            <a:avLst/>
          </a:prstGeom>
          <a:gradFill>
            <a:gsLst>
              <a:gs pos="31000">
                <a:srgbClr val="00477F">
                  <a:alpha val="76000"/>
                </a:srgbClr>
              </a:gs>
              <a:gs pos="74000">
                <a:srgbClr val="005DB3">
                  <a:alpha val="68000"/>
                </a:srgbClr>
              </a:gs>
            </a:gsLst>
            <a:lin ang="16200000" scaled="1"/>
          </a:gradFill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447800" y="6612087"/>
            <a:ext cx="685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dirty="0" smtClean="0">
                <a:solidFill>
                  <a:srgbClr val="083A81"/>
                </a:solidFill>
                <a:latin typeface="Verdana" pitchFamily="34" charset="0"/>
              </a:rPr>
              <a:t>© 2008.  HSD Institute.  Use with permission.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3000" b="1" i="0" kern="1200" baseline="0">
          <a:solidFill>
            <a:srgbClr val="E8E1C2"/>
          </a:solidFill>
          <a:latin typeface="Verdana" pitchFamily="34" charset="0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Blip>
          <a:blip r:embed="rId16"/>
        </a:buBlip>
        <a:tabLst/>
        <a:defRPr sz="2800" kern="1200">
          <a:solidFill>
            <a:srgbClr val="663300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80000"/>
        <a:buFontTx/>
        <a:buBlip>
          <a:blip r:embed="rId17"/>
        </a:buBlip>
        <a:defRPr sz="2800" kern="1200">
          <a:solidFill>
            <a:srgbClr val="663300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663300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663300"/>
          </a:solidFill>
          <a:latin typeface="Verdan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rgbClr val="663300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sdinstitute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Rules for Complex Times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CBODN</a:t>
            </a:r>
          </a:p>
          <a:p>
            <a:r>
              <a:rPr lang="en-US" dirty="0" smtClean="0"/>
              <a:t>April 30, 2010</a:t>
            </a:r>
          </a:p>
          <a:p>
            <a:r>
              <a:rPr lang="en-US" dirty="0" smtClean="0"/>
              <a:t>Glenda </a:t>
            </a:r>
            <a:r>
              <a:rPr lang="en-US" dirty="0" err="1" smtClean="0"/>
              <a:t>Eoyang</a:t>
            </a:r>
            <a:r>
              <a:rPr lang="en-US" dirty="0" smtClean="0"/>
              <a:t>, Ph.D.</a:t>
            </a:r>
          </a:p>
          <a:p>
            <a:r>
              <a:rPr lang="en-US" dirty="0" smtClean="0"/>
              <a:t>geoyang@HSDInstitute.org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List of Simple Rules</a:t>
            </a:r>
            <a:br>
              <a:rPr lang="en-US" dirty="0" smtClean="0"/>
            </a:br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609600" y="1447800"/>
            <a:ext cx="4648200" cy="1447800"/>
          </a:xfrm>
          <a:prstGeom prst="wedgeRoundRectCallout">
            <a:avLst>
              <a:gd name="adj1" fmla="val 16587"/>
              <a:gd name="adj2" fmla="val 50118"/>
              <a:gd name="adj3" fmla="val 16667"/>
            </a:avLst>
          </a:prstGeom>
          <a:gradFill>
            <a:gsLst>
              <a:gs pos="0">
                <a:srgbClr val="6C5C44"/>
              </a:gs>
              <a:gs pos="88000">
                <a:srgbClr val="F0F0DD">
                  <a:alpha val="27000"/>
                </a:srgbClr>
              </a:gs>
            </a:gsLst>
            <a:lin ang="5400000" scaled="0"/>
          </a:gradFill>
          <a:ln>
            <a:solidFill>
              <a:srgbClr val="6C5C4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dirty="0" smtClean="0">
                <a:solidFill>
                  <a:srgbClr val="E8E1C2"/>
                </a:solidFill>
                <a:latin typeface="Verdana" pitchFamily="34" charset="0"/>
              </a:rPr>
              <a:t>Work together to write a short list of simple rules for leading transformation in complex times.</a:t>
            </a:r>
            <a:endParaRPr lang="en-US" sz="2000" dirty="0">
              <a:solidFill>
                <a:srgbClr val="E8E1C2"/>
              </a:solidFill>
              <a:latin typeface="Verdana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209800" y="3037116"/>
            <a:ext cx="6477000" cy="3429000"/>
          </a:xfrm>
          <a:prstGeom prst="wedgeRoundRectCallout">
            <a:avLst>
              <a:gd name="adj1" fmla="val 16587"/>
              <a:gd name="adj2" fmla="val 50118"/>
              <a:gd name="adj3" fmla="val 16667"/>
            </a:avLst>
          </a:prstGeom>
          <a:gradFill>
            <a:gsLst>
              <a:gs pos="0">
                <a:srgbClr val="6C5C44"/>
              </a:gs>
              <a:gs pos="88000">
                <a:srgbClr val="F0F0DD">
                  <a:alpha val="27000"/>
                </a:srgbClr>
              </a:gs>
            </a:gsLst>
            <a:lin ang="5400000" scaled="0"/>
          </a:gradFill>
          <a:ln>
            <a:solidFill>
              <a:srgbClr val="6C5C4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dirty="0" smtClean="0">
                <a:solidFill>
                  <a:srgbClr val="E8E1C2"/>
                </a:solidFill>
                <a:latin typeface="Verdana" pitchFamily="34" charset="0"/>
              </a:rPr>
              <a:t>How would you change the rules to build patterns where transformation was more:</a:t>
            </a:r>
          </a:p>
          <a:p>
            <a:pPr marL="347663" indent="-347663">
              <a:buBlip>
                <a:blip r:embed="rId3"/>
              </a:buBlip>
            </a:pPr>
            <a:r>
              <a:rPr lang="en-US" sz="2000" dirty="0" smtClean="0">
                <a:solidFill>
                  <a:srgbClr val="E8E1C2"/>
                </a:solidFill>
                <a:latin typeface="Verdana" pitchFamily="34" charset="0"/>
              </a:rPr>
              <a:t>Fast</a:t>
            </a:r>
          </a:p>
          <a:p>
            <a:pPr marL="347663" indent="-347663">
              <a:buBlip>
                <a:blip r:embed="rId3"/>
              </a:buBlip>
            </a:pPr>
            <a:r>
              <a:rPr lang="en-US" sz="2000" dirty="0" smtClean="0">
                <a:solidFill>
                  <a:srgbClr val="E8E1C2"/>
                </a:solidFill>
                <a:latin typeface="Verdana" pitchFamily="34" charset="0"/>
              </a:rPr>
              <a:t>Flexible</a:t>
            </a:r>
          </a:p>
          <a:p>
            <a:pPr marL="347663" indent="-347663">
              <a:buBlip>
                <a:blip r:embed="rId3"/>
              </a:buBlip>
            </a:pPr>
            <a:r>
              <a:rPr lang="en-US" sz="2000" dirty="0" smtClean="0">
                <a:solidFill>
                  <a:srgbClr val="E8E1C2"/>
                </a:solidFill>
                <a:latin typeface="Verdana" pitchFamily="34" charset="0"/>
              </a:rPr>
              <a:t>Creative</a:t>
            </a:r>
          </a:p>
          <a:p>
            <a:pPr marL="347663" indent="-347663">
              <a:buBlip>
                <a:blip r:embed="rId3"/>
              </a:buBlip>
            </a:pPr>
            <a:r>
              <a:rPr lang="en-US" sz="2000" dirty="0" smtClean="0">
                <a:solidFill>
                  <a:srgbClr val="E8E1C2"/>
                </a:solidFill>
                <a:latin typeface="Verdana" pitchFamily="34" charset="0"/>
              </a:rPr>
              <a:t>Healthy</a:t>
            </a:r>
          </a:p>
          <a:p>
            <a:pPr marL="347663" indent="-347663">
              <a:buBlip>
                <a:blip r:embed="rId3"/>
              </a:buBlip>
            </a:pPr>
            <a:r>
              <a:rPr lang="en-US" sz="2000" dirty="0" smtClean="0">
                <a:solidFill>
                  <a:srgbClr val="E8E1C2"/>
                </a:solidFill>
                <a:latin typeface="Verdana" pitchFamily="34" charset="0"/>
              </a:rPr>
              <a:t>Intelligent</a:t>
            </a:r>
          </a:p>
          <a:p>
            <a:pPr marL="347663" indent="-347663">
              <a:buBlip>
                <a:blip r:embed="rId3"/>
              </a:buBlip>
            </a:pPr>
            <a:r>
              <a:rPr lang="en-US" sz="2000" dirty="0" smtClean="0">
                <a:solidFill>
                  <a:srgbClr val="E8E1C2"/>
                </a:solidFill>
                <a:latin typeface="Verdana" pitchFamily="34" charset="0"/>
              </a:rPr>
              <a:t>Successful in the marketplace</a:t>
            </a:r>
            <a:endParaRPr lang="en-US" sz="2000" dirty="0">
              <a:solidFill>
                <a:srgbClr val="E8E1C2"/>
              </a:solidFill>
              <a:latin typeface="Verdana" pitchFamily="34" charset="0"/>
            </a:endParaRPr>
          </a:p>
        </p:txBody>
      </p:sp>
      <p:pic>
        <p:nvPicPr>
          <p:cNvPr id="8" name="Picture 7" descr="flo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172200" y="1420968"/>
            <a:ext cx="2628900" cy="1752600"/>
          </a:xfrm>
          <a:prstGeom prst="rect">
            <a:avLst/>
          </a:prstGeom>
          <a:noFill/>
          <a:ln w="12700">
            <a:solidFill>
              <a:srgbClr val="003A8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Sun 6"/>
          <p:cNvSpPr>
            <a:spLocks noChangeAspect="1"/>
          </p:cNvSpPr>
          <p:nvPr/>
        </p:nvSpPr>
        <p:spPr>
          <a:xfrm>
            <a:off x="8899302" y="6695082"/>
            <a:ext cx="101600" cy="91440"/>
          </a:xfrm>
          <a:prstGeom prst="sun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www.hsdinstitute.org</a:t>
            </a:r>
            <a:endParaRPr lang="en-US" dirty="0" smtClean="0"/>
          </a:p>
          <a:p>
            <a:r>
              <a:rPr lang="en-US" dirty="0" smtClean="0"/>
              <a:t>Books</a:t>
            </a:r>
          </a:p>
          <a:p>
            <a:pPr lvl="1"/>
            <a:r>
              <a:rPr lang="en-US" sz="2000" i="1" dirty="0" smtClean="0"/>
              <a:t>Facilitating Organization Change:  Lessons from Complexity Science </a:t>
            </a:r>
            <a:br>
              <a:rPr lang="en-US" sz="2000" i="1" dirty="0" smtClean="0"/>
            </a:br>
            <a:r>
              <a:rPr lang="en-US" sz="2000" dirty="0" smtClean="0"/>
              <a:t>(Olson &amp; </a:t>
            </a:r>
            <a:r>
              <a:rPr lang="en-US" sz="2000" dirty="0" err="1" smtClean="0"/>
              <a:t>Eoyang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i="1" dirty="0" smtClean="0"/>
              <a:t>Coping with Chaos:  Seven Simple Tools </a:t>
            </a:r>
            <a:br>
              <a:rPr lang="en-US" sz="2000" i="1" dirty="0" smtClean="0"/>
            </a:br>
            <a:r>
              <a:rPr lang="en-US" sz="2000" dirty="0" smtClean="0"/>
              <a:t>(</a:t>
            </a:r>
            <a:r>
              <a:rPr lang="en-US" sz="2000" dirty="0" err="1" smtClean="0"/>
              <a:t>Eoyang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i="1" dirty="0" smtClean="0"/>
              <a:t>Influencing Patterns for Change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(Holladay &amp; </a:t>
            </a:r>
            <a:r>
              <a:rPr lang="en-US" sz="2000" dirty="0" err="1" smtClean="0"/>
              <a:t>Quade</a:t>
            </a:r>
            <a:r>
              <a:rPr lang="en-US" sz="2000" dirty="0" smtClean="0"/>
              <a:t>)</a:t>
            </a:r>
          </a:p>
          <a:p>
            <a:r>
              <a:rPr lang="en-US" dirty="0" smtClean="0"/>
              <a:t>Classes and workshops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Have . . 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Distinguished between traditional, linear change and emergent, complex adaptive change processes  </a:t>
            </a:r>
          </a:p>
          <a:p>
            <a:pPr lvl="0"/>
            <a:r>
              <a:rPr lang="en-US" dirty="0" smtClean="0"/>
              <a:t>Recognized the power of simple rules to inspire creative, collective responses</a:t>
            </a:r>
          </a:p>
          <a:p>
            <a:pPr lvl="0"/>
            <a:r>
              <a:rPr lang="en-US" dirty="0" smtClean="0"/>
              <a:t>Practiced developing a short list of simple rules to guide your practice and your client’s productivity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76400" y="2438400"/>
            <a:ext cx="5791200" cy="507700"/>
          </a:xfrm>
          <a:prstGeom prst="roundRect">
            <a:avLst/>
          </a:prstGeom>
          <a:solidFill>
            <a:srgbClr val="F0F0DD">
              <a:alpha val="95000"/>
            </a:srgbClr>
          </a:solidFill>
          <a:ln>
            <a:solidFill>
              <a:srgbClr val="CCC099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11"/>
          <p:cNvSpPr txBox="1">
            <a:spLocks/>
          </p:cNvSpPr>
          <p:nvPr/>
        </p:nvSpPr>
        <p:spPr>
          <a:xfrm>
            <a:off x="1828800" y="2514600"/>
            <a:ext cx="53340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Press Esc to end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session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 . . 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Distinguish between traditional, linear change and emergent, complex adaptive change processes  </a:t>
            </a:r>
          </a:p>
          <a:p>
            <a:pPr lvl="0"/>
            <a:r>
              <a:rPr lang="en-US" dirty="0" smtClean="0"/>
              <a:t>Recognize the power of simple rules to inspire creative, collective responses</a:t>
            </a:r>
          </a:p>
          <a:p>
            <a:pPr lvl="0"/>
            <a:r>
              <a:rPr lang="en-US" dirty="0" smtClean="0"/>
              <a:t>Practice developing a short list of simple rules to guide your practice and your client’s productivity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198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collection of individual agents who have the freedom to act in unpredictable ways, and whose actions are interconnected such that they produce system-wide patterns.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Adaptive System (CAS)</a:t>
            </a:r>
            <a:br>
              <a:rPr lang="en-US" dirty="0" smtClean="0"/>
            </a:br>
            <a:r>
              <a:rPr lang="en-US" dirty="0" smtClean="0"/>
              <a:t>Self-Organizing System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rot="16200000" flipV="1">
            <a:off x="3086100" y="5295900"/>
            <a:ext cx="381000" cy="304800"/>
          </a:xfrm>
          <a:prstGeom prst="straightConnector1">
            <a:avLst/>
          </a:prstGeom>
          <a:ln w="15240">
            <a:solidFill>
              <a:srgbClr val="663300"/>
            </a:solidFill>
            <a:headEnd type="non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2590800" y="5257800"/>
            <a:ext cx="228600" cy="76200"/>
          </a:xfrm>
          <a:prstGeom prst="straightConnector1">
            <a:avLst/>
          </a:prstGeom>
          <a:ln w="15240">
            <a:solidFill>
              <a:srgbClr val="663300"/>
            </a:solidFill>
            <a:headEnd type="non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657600" y="5943600"/>
            <a:ext cx="1295400" cy="228600"/>
          </a:xfrm>
          <a:prstGeom prst="straightConnector1">
            <a:avLst/>
          </a:prstGeom>
          <a:ln w="15240">
            <a:solidFill>
              <a:srgbClr val="663300"/>
            </a:solidFill>
            <a:prstDash val="lgDash"/>
            <a:headEnd type="triangl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562600" y="5181600"/>
            <a:ext cx="304800" cy="228600"/>
          </a:xfrm>
          <a:prstGeom prst="straightConnector1">
            <a:avLst/>
          </a:prstGeom>
          <a:ln w="15240">
            <a:solidFill>
              <a:srgbClr val="663300"/>
            </a:solidFill>
            <a:prstDash val="sysDot"/>
            <a:headEnd type="triangl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267075" y="5086350"/>
            <a:ext cx="609600" cy="228600"/>
          </a:xfrm>
          <a:prstGeom prst="straightConnector1">
            <a:avLst/>
          </a:prstGeom>
          <a:ln w="15240" cmpd="sng">
            <a:solidFill>
              <a:srgbClr val="663300"/>
            </a:solidFill>
            <a:prstDash val="sysDash"/>
            <a:headEnd type="triangl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495800" y="5486400"/>
            <a:ext cx="914400" cy="76200"/>
          </a:xfrm>
          <a:prstGeom prst="straightConnector1">
            <a:avLst/>
          </a:prstGeom>
          <a:ln w="15240">
            <a:solidFill>
              <a:srgbClr val="663300"/>
            </a:solidFill>
            <a:prstDash val="lgDashDot"/>
            <a:headEnd type="non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4800600" y="5591175"/>
            <a:ext cx="762000" cy="1588"/>
          </a:xfrm>
          <a:prstGeom prst="straightConnector1">
            <a:avLst/>
          </a:prstGeom>
          <a:ln w="15240">
            <a:solidFill>
              <a:srgbClr val="663300"/>
            </a:solidFill>
            <a:headEnd type="triangl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334000" y="5638800"/>
            <a:ext cx="609600" cy="457200"/>
          </a:xfrm>
          <a:prstGeom prst="straightConnector1">
            <a:avLst/>
          </a:prstGeom>
          <a:ln w="15240">
            <a:solidFill>
              <a:srgbClr val="663300"/>
            </a:solidFill>
            <a:prstDash val="dash"/>
            <a:headEnd type="non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95800" y="5105400"/>
            <a:ext cx="304800" cy="266700"/>
          </a:xfrm>
          <a:prstGeom prst="straightConnector1">
            <a:avLst/>
          </a:prstGeom>
          <a:ln w="15240">
            <a:solidFill>
              <a:srgbClr val="663300"/>
            </a:solidFill>
            <a:headEnd type="triangl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0" idx="4"/>
            <a:endCxn id="36" idx="0"/>
          </p:cNvCxnSpPr>
          <p:nvPr/>
        </p:nvCxnSpPr>
        <p:spPr>
          <a:xfrm rot="5400000">
            <a:off x="5943600" y="5295900"/>
            <a:ext cx="228600" cy="1588"/>
          </a:xfrm>
          <a:prstGeom prst="straightConnector1">
            <a:avLst/>
          </a:prstGeom>
          <a:ln w="15240">
            <a:solidFill>
              <a:srgbClr val="663300"/>
            </a:solidFill>
            <a:headEnd type="non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>
            <a:off x="4419600" y="5638800"/>
            <a:ext cx="609600" cy="457200"/>
          </a:xfrm>
          <a:prstGeom prst="straightConnector1">
            <a:avLst/>
          </a:prstGeom>
          <a:ln w="15240">
            <a:solidFill>
              <a:srgbClr val="663300"/>
            </a:solidFill>
            <a:prstDash val="lgDashDotDot"/>
            <a:headEnd type="triangl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743200" y="5486400"/>
            <a:ext cx="1066800" cy="1588"/>
          </a:xfrm>
          <a:prstGeom prst="straightConnector1">
            <a:avLst/>
          </a:prstGeom>
          <a:ln w="15240" cap="flat">
            <a:solidFill>
              <a:srgbClr val="663300"/>
            </a:solidFill>
            <a:prstDash val="sysDot"/>
            <a:round/>
            <a:headEnd type="triangl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2"/>
          <p:cNvSpPr txBox="1">
            <a:spLocks/>
          </p:cNvSpPr>
          <p:nvPr/>
        </p:nvSpPr>
        <p:spPr>
          <a:xfrm>
            <a:off x="5638800" y="5791200"/>
            <a:ext cx="2819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Agents interact</a:t>
            </a:r>
          </a:p>
        </p:txBody>
      </p:sp>
      <p:sp>
        <p:nvSpPr>
          <p:cNvPr id="29" name="Oval 28"/>
          <p:cNvSpPr/>
          <p:nvPr/>
        </p:nvSpPr>
        <p:spPr>
          <a:xfrm>
            <a:off x="2514600" y="5410200"/>
            <a:ext cx="228600" cy="228600"/>
          </a:xfrm>
          <a:prstGeom prst="ellipse">
            <a:avLst/>
          </a:prstGeom>
          <a:solidFill>
            <a:srgbClr val="E8E1C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743200" y="4953000"/>
            <a:ext cx="533400" cy="304800"/>
          </a:xfrm>
          <a:prstGeom prst="ellipse">
            <a:avLst/>
          </a:prstGeom>
          <a:solidFill>
            <a:srgbClr val="663300">
              <a:alpha val="65000"/>
            </a:srgbClr>
          </a:solidFill>
          <a:ln w="12700">
            <a:solidFill>
              <a:srgbClr val="6C5C44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27000" h="1270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352800" y="5638800"/>
            <a:ext cx="304800" cy="457200"/>
          </a:xfrm>
          <a:prstGeom prst="ellipse">
            <a:avLst/>
          </a:prstGeom>
          <a:gradFill>
            <a:gsLst>
              <a:gs pos="0">
                <a:srgbClr val="6C5C44"/>
              </a:gs>
              <a:gs pos="94000">
                <a:srgbClr val="CCC099"/>
              </a:gs>
            </a:gsLst>
            <a:lin ang="16200000" scaled="0"/>
          </a:gradFill>
          <a:ln w="25400">
            <a:solidFill>
              <a:srgbClr val="CCC099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381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810000" y="5257800"/>
            <a:ext cx="685800" cy="457200"/>
          </a:xfrm>
          <a:prstGeom prst="ellipse">
            <a:avLst/>
          </a:prstGeom>
          <a:gradFill>
            <a:gsLst>
              <a:gs pos="0">
                <a:srgbClr val="663300"/>
              </a:gs>
              <a:gs pos="84000">
                <a:srgbClr val="6C5C44"/>
              </a:gs>
            </a:gsLst>
            <a:lin ang="16200000" scaled="1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800600" y="4953000"/>
            <a:ext cx="914400" cy="228600"/>
          </a:xfrm>
          <a:prstGeom prst="ellipse">
            <a:avLst/>
          </a:prstGeom>
          <a:solidFill>
            <a:srgbClr val="E8E1C2">
              <a:alpha val="80000"/>
            </a:srgb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410200" y="5410200"/>
            <a:ext cx="1295400" cy="228600"/>
          </a:xfrm>
          <a:prstGeom prst="ellipse">
            <a:avLst/>
          </a:prstGeom>
          <a:solidFill>
            <a:srgbClr val="663300">
              <a:alpha val="50000"/>
            </a:srgbClr>
          </a:solidFill>
          <a:ln>
            <a:solidFill>
              <a:srgbClr val="6C5C44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27000" h="1270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029200" y="6019800"/>
            <a:ext cx="304800" cy="304800"/>
          </a:xfrm>
          <a:prstGeom prst="ellipse">
            <a:avLst/>
          </a:prstGeom>
          <a:gradFill>
            <a:gsLst>
              <a:gs pos="0">
                <a:srgbClr val="6C5C44">
                  <a:alpha val="50000"/>
                </a:srgbClr>
              </a:gs>
              <a:gs pos="94000">
                <a:srgbClr val="CCC099">
                  <a:alpha val="50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0"/>
          </a:gradFill>
          <a:ln>
            <a:solidFill>
              <a:srgbClr val="6C5C44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27000" h="1270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867400" y="4800600"/>
            <a:ext cx="381000" cy="381000"/>
          </a:xfrm>
          <a:prstGeom prst="ellipse">
            <a:avLst/>
          </a:prstGeom>
          <a:gradFill>
            <a:gsLst>
              <a:gs pos="0">
                <a:srgbClr val="6C5C44"/>
              </a:gs>
              <a:gs pos="94000">
                <a:srgbClr val="CCC099"/>
              </a:gs>
            </a:gsLst>
            <a:lin ang="16200000" scaled="0"/>
          </a:gradFill>
          <a:ln w="19050">
            <a:solidFill>
              <a:srgbClr val="CCC099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3200400" y="4895850"/>
            <a:ext cx="2667000" cy="76200"/>
          </a:xfrm>
          <a:prstGeom prst="straightConnector1">
            <a:avLst/>
          </a:prstGeom>
          <a:ln w="15240">
            <a:solidFill>
              <a:srgbClr val="663300"/>
            </a:solidFill>
            <a:prstDash val="lgDashDotDot"/>
            <a:headEnd type="triangl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un 40"/>
          <p:cNvSpPr>
            <a:spLocks noChangeAspect="1"/>
          </p:cNvSpPr>
          <p:nvPr/>
        </p:nvSpPr>
        <p:spPr>
          <a:xfrm>
            <a:off x="8899302" y="6695082"/>
            <a:ext cx="101600" cy="91440"/>
          </a:xfrm>
          <a:prstGeom prst="sun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500"/>
                            </p:stCondLst>
                            <p:childTnLst>
                              <p:par>
                                <p:cTn id="1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8" grpId="0" animBg="1"/>
      <p:bldP spid="40" grpId="0" animBg="1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3084" y="1839531"/>
            <a:ext cx="28194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 smtClean="0"/>
              <a:t>System-wide patterns emerge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Adaptive System (CAS)</a:t>
            </a:r>
            <a:br>
              <a:rPr lang="en-US" dirty="0" smtClean="0"/>
            </a:br>
            <a:r>
              <a:rPr lang="en-US" dirty="0" smtClean="0"/>
              <a:t>Self-Organizing System</a:t>
            </a:r>
            <a:endParaRPr lang="en-US" dirty="0"/>
          </a:p>
        </p:txBody>
      </p:sp>
      <p:sp>
        <p:nvSpPr>
          <p:cNvPr id="41" name="Curved Right Arrow 40"/>
          <p:cNvSpPr/>
          <p:nvPr/>
        </p:nvSpPr>
        <p:spPr>
          <a:xfrm>
            <a:off x="990600" y="3048000"/>
            <a:ext cx="1219200" cy="2667000"/>
          </a:xfrm>
          <a:prstGeom prst="curvedRightArrow">
            <a:avLst/>
          </a:prstGeom>
          <a:solidFill>
            <a:srgbClr val="E8E1C2"/>
          </a:solidFill>
          <a:ln>
            <a:solidFill>
              <a:srgbClr val="CCC099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2438400" y="2362200"/>
            <a:ext cx="4419600" cy="1828800"/>
          </a:xfrm>
          <a:prstGeom prst="ellipse">
            <a:avLst/>
          </a:prstGeom>
          <a:solidFill>
            <a:srgbClr val="E8E1C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2667000" y="2514600"/>
            <a:ext cx="3756660" cy="1554480"/>
          </a:xfrm>
          <a:prstGeom prst="ellipse">
            <a:avLst/>
          </a:prstGeom>
          <a:gradFill>
            <a:gsLst>
              <a:gs pos="0">
                <a:srgbClr val="6C5C44">
                  <a:alpha val="49804"/>
                </a:srgbClr>
              </a:gs>
              <a:gs pos="94000">
                <a:srgbClr val="CCC099">
                  <a:alpha val="50000"/>
                </a:srgbClr>
              </a:gs>
            </a:gsLst>
            <a:lin ang="16200000" scaled="0"/>
          </a:gradFill>
          <a:ln>
            <a:solidFill>
              <a:srgbClr val="6C5C44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27000" h="1270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3733800" y="2743200"/>
            <a:ext cx="2441829" cy="1010412"/>
          </a:xfrm>
          <a:prstGeom prst="ellipse">
            <a:avLst/>
          </a:prstGeom>
          <a:solidFill>
            <a:srgbClr val="663300">
              <a:alpha val="40000"/>
            </a:srgbClr>
          </a:solidFill>
          <a:ln w="25400">
            <a:solidFill>
              <a:srgbClr val="6C5C44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27000" h="1270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4343400" y="3124200"/>
            <a:ext cx="762000" cy="315310"/>
          </a:xfrm>
          <a:prstGeom prst="ellipse">
            <a:avLst/>
          </a:prstGeom>
          <a:gradFill>
            <a:gsLst>
              <a:gs pos="0">
                <a:srgbClr val="663300"/>
              </a:gs>
              <a:gs pos="84000">
                <a:srgbClr val="6C5C44"/>
              </a:gs>
            </a:gsLst>
            <a:lin ang="16200000" scaled="1"/>
          </a:gradFill>
          <a:ln>
            <a:solidFill>
              <a:srgbClr val="6633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urved Right Arrow 49"/>
          <p:cNvSpPr/>
          <p:nvPr/>
        </p:nvSpPr>
        <p:spPr>
          <a:xfrm flipH="1" flipV="1">
            <a:off x="7010400" y="2971800"/>
            <a:ext cx="1219200" cy="2667000"/>
          </a:xfrm>
          <a:prstGeom prst="curvedRightArrow">
            <a:avLst/>
          </a:prstGeom>
          <a:solidFill>
            <a:srgbClr val="E8E1C2"/>
          </a:solidFill>
          <a:ln>
            <a:solidFill>
              <a:srgbClr val="CCC099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5638800" y="5791200"/>
            <a:ext cx="3048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Agents interact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153474" y="1320084"/>
            <a:ext cx="4038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Those system-wide patterns,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in turn, influence the behaviors of the agents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rot="16200000" flipV="1">
            <a:off x="3086100" y="5295900"/>
            <a:ext cx="381000" cy="304800"/>
          </a:xfrm>
          <a:prstGeom prst="straightConnector1">
            <a:avLst/>
          </a:prstGeom>
          <a:ln w="15240">
            <a:solidFill>
              <a:srgbClr val="663300"/>
            </a:solidFill>
            <a:headEnd type="non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2590800" y="5257800"/>
            <a:ext cx="228600" cy="76200"/>
          </a:xfrm>
          <a:prstGeom prst="straightConnector1">
            <a:avLst/>
          </a:prstGeom>
          <a:ln w="15240">
            <a:solidFill>
              <a:srgbClr val="663300"/>
            </a:solidFill>
            <a:headEnd type="non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657600" y="5943600"/>
            <a:ext cx="1295400" cy="228600"/>
          </a:xfrm>
          <a:prstGeom prst="straightConnector1">
            <a:avLst/>
          </a:prstGeom>
          <a:ln w="15240">
            <a:solidFill>
              <a:srgbClr val="663300"/>
            </a:solidFill>
            <a:prstDash val="lgDash"/>
            <a:headEnd type="triangl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562600" y="5181600"/>
            <a:ext cx="304800" cy="228600"/>
          </a:xfrm>
          <a:prstGeom prst="straightConnector1">
            <a:avLst/>
          </a:prstGeom>
          <a:ln w="15240">
            <a:solidFill>
              <a:srgbClr val="663300"/>
            </a:solidFill>
            <a:prstDash val="sysDot"/>
            <a:headEnd type="triangl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3267075" y="5086350"/>
            <a:ext cx="609600" cy="228600"/>
          </a:xfrm>
          <a:prstGeom prst="straightConnector1">
            <a:avLst/>
          </a:prstGeom>
          <a:ln w="15240" cmpd="sng">
            <a:solidFill>
              <a:srgbClr val="663300"/>
            </a:solidFill>
            <a:prstDash val="sysDash"/>
            <a:headEnd type="triangl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495800" y="5486400"/>
            <a:ext cx="914400" cy="76200"/>
          </a:xfrm>
          <a:prstGeom prst="straightConnector1">
            <a:avLst/>
          </a:prstGeom>
          <a:ln w="15240">
            <a:solidFill>
              <a:srgbClr val="663300"/>
            </a:solidFill>
            <a:prstDash val="lgDashDot"/>
            <a:headEnd type="non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 flipH="1" flipV="1">
            <a:off x="4800600" y="5591175"/>
            <a:ext cx="762000" cy="1588"/>
          </a:xfrm>
          <a:prstGeom prst="straightConnector1">
            <a:avLst/>
          </a:prstGeom>
          <a:ln w="15240">
            <a:solidFill>
              <a:srgbClr val="663300"/>
            </a:solidFill>
            <a:headEnd type="triangl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5334000" y="5638800"/>
            <a:ext cx="609600" cy="457200"/>
          </a:xfrm>
          <a:prstGeom prst="straightConnector1">
            <a:avLst/>
          </a:prstGeom>
          <a:ln w="15240">
            <a:solidFill>
              <a:srgbClr val="663300"/>
            </a:solidFill>
            <a:prstDash val="dash"/>
            <a:headEnd type="non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4495800" y="5105400"/>
            <a:ext cx="304800" cy="266700"/>
          </a:xfrm>
          <a:prstGeom prst="straightConnector1">
            <a:avLst/>
          </a:prstGeom>
          <a:ln w="15240">
            <a:solidFill>
              <a:srgbClr val="663300"/>
            </a:solidFill>
            <a:headEnd type="triangl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1" idx="4"/>
            <a:endCxn id="69" idx="0"/>
          </p:cNvCxnSpPr>
          <p:nvPr/>
        </p:nvCxnSpPr>
        <p:spPr>
          <a:xfrm rot="5400000">
            <a:off x="5943600" y="5295900"/>
            <a:ext cx="228600" cy="1588"/>
          </a:xfrm>
          <a:prstGeom prst="straightConnector1">
            <a:avLst/>
          </a:prstGeom>
          <a:ln w="15240">
            <a:solidFill>
              <a:srgbClr val="663300"/>
            </a:solidFill>
            <a:headEnd type="non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>
            <a:off x="4419600" y="5638800"/>
            <a:ext cx="609600" cy="457200"/>
          </a:xfrm>
          <a:prstGeom prst="straightConnector1">
            <a:avLst/>
          </a:prstGeom>
          <a:ln w="15240">
            <a:solidFill>
              <a:srgbClr val="663300"/>
            </a:solidFill>
            <a:prstDash val="lgDashDotDot"/>
            <a:headEnd type="triangl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2743200" y="5486400"/>
            <a:ext cx="1066800" cy="1588"/>
          </a:xfrm>
          <a:prstGeom prst="straightConnector1">
            <a:avLst/>
          </a:prstGeom>
          <a:ln w="15240" cap="flat">
            <a:solidFill>
              <a:srgbClr val="663300"/>
            </a:solidFill>
            <a:prstDash val="sysDot"/>
            <a:round/>
            <a:headEnd type="triangl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2514600" y="5410200"/>
            <a:ext cx="228600" cy="228600"/>
          </a:xfrm>
          <a:prstGeom prst="ellipse">
            <a:avLst/>
          </a:prstGeom>
          <a:solidFill>
            <a:srgbClr val="E8E1C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743200" y="4953000"/>
            <a:ext cx="533400" cy="304800"/>
          </a:xfrm>
          <a:prstGeom prst="ellipse">
            <a:avLst/>
          </a:prstGeom>
          <a:solidFill>
            <a:srgbClr val="663300">
              <a:alpha val="65000"/>
            </a:srgbClr>
          </a:solidFill>
          <a:ln w="12700">
            <a:solidFill>
              <a:srgbClr val="6C5C44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27000" h="1270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5638800"/>
            <a:ext cx="304800" cy="457200"/>
          </a:xfrm>
          <a:prstGeom prst="ellipse">
            <a:avLst/>
          </a:prstGeom>
          <a:gradFill>
            <a:gsLst>
              <a:gs pos="0">
                <a:srgbClr val="6C5C44"/>
              </a:gs>
              <a:gs pos="94000">
                <a:srgbClr val="CCC099"/>
              </a:gs>
            </a:gsLst>
            <a:lin ang="16200000" scaled="0"/>
          </a:gradFill>
          <a:ln w="25400">
            <a:solidFill>
              <a:srgbClr val="CCC099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381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810000" y="5257800"/>
            <a:ext cx="685800" cy="457200"/>
          </a:xfrm>
          <a:prstGeom prst="ellipse">
            <a:avLst/>
          </a:prstGeom>
          <a:gradFill>
            <a:gsLst>
              <a:gs pos="0">
                <a:srgbClr val="663300"/>
              </a:gs>
              <a:gs pos="84000">
                <a:srgbClr val="6C5C44"/>
              </a:gs>
            </a:gsLst>
            <a:lin ang="16200000" scaled="1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800600" y="4953000"/>
            <a:ext cx="914400" cy="228600"/>
          </a:xfrm>
          <a:prstGeom prst="ellipse">
            <a:avLst/>
          </a:prstGeom>
          <a:solidFill>
            <a:srgbClr val="E8E1C2">
              <a:alpha val="80000"/>
            </a:srgb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410200" y="5410200"/>
            <a:ext cx="1295400" cy="228600"/>
          </a:xfrm>
          <a:prstGeom prst="ellipse">
            <a:avLst/>
          </a:prstGeom>
          <a:solidFill>
            <a:srgbClr val="663300">
              <a:alpha val="50000"/>
            </a:srgbClr>
          </a:solidFill>
          <a:ln>
            <a:solidFill>
              <a:srgbClr val="6C5C44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27000" h="1270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029200" y="6019800"/>
            <a:ext cx="304800" cy="304800"/>
          </a:xfrm>
          <a:prstGeom prst="ellipse">
            <a:avLst/>
          </a:prstGeom>
          <a:gradFill>
            <a:gsLst>
              <a:gs pos="0">
                <a:srgbClr val="6C5C44">
                  <a:alpha val="50000"/>
                </a:srgbClr>
              </a:gs>
              <a:gs pos="94000">
                <a:srgbClr val="CCC099">
                  <a:alpha val="50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0"/>
          </a:gradFill>
          <a:ln>
            <a:solidFill>
              <a:srgbClr val="6C5C44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27000" h="1270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867400" y="4800600"/>
            <a:ext cx="381000" cy="381000"/>
          </a:xfrm>
          <a:prstGeom prst="ellipse">
            <a:avLst/>
          </a:prstGeom>
          <a:gradFill>
            <a:gsLst>
              <a:gs pos="0">
                <a:srgbClr val="6C5C44"/>
              </a:gs>
              <a:gs pos="94000">
                <a:srgbClr val="CCC099"/>
              </a:gs>
            </a:gsLst>
            <a:lin ang="16200000" scaled="0"/>
          </a:gradFill>
          <a:ln w="19050">
            <a:solidFill>
              <a:srgbClr val="CCC099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3200400" y="4895850"/>
            <a:ext cx="2667000" cy="76200"/>
          </a:xfrm>
          <a:prstGeom prst="straightConnector1">
            <a:avLst/>
          </a:prstGeom>
          <a:ln w="15240">
            <a:solidFill>
              <a:srgbClr val="663300"/>
            </a:solidFill>
            <a:prstDash val="lgDashDotDot"/>
            <a:headEnd type="triangl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Sun 72"/>
          <p:cNvSpPr>
            <a:spLocks noChangeAspect="1"/>
          </p:cNvSpPr>
          <p:nvPr/>
        </p:nvSpPr>
        <p:spPr>
          <a:xfrm>
            <a:off x="8899302" y="6695082"/>
            <a:ext cx="101600" cy="91440"/>
          </a:xfrm>
          <a:prstGeom prst="sun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1" grpId="0" animBg="1"/>
      <p:bldP spid="42" grpId="0" animBg="1"/>
      <p:bldP spid="44" grpId="0" animBg="1"/>
      <p:bldP spid="46" grpId="0" animBg="1"/>
      <p:bldP spid="48" grpId="0" animBg="1"/>
      <p:bldP spid="50" grpId="0" animBg="1"/>
      <p:bldP spid="34" grpId="0"/>
      <p:bldP spid="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Static, Dynamic, Dynamical Change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3400" y="1447800"/>
            <a:ext cx="1927225" cy="3239174"/>
            <a:chOff x="533400" y="1447800"/>
            <a:chExt cx="1927225" cy="3239174"/>
          </a:xfrm>
        </p:grpSpPr>
        <p:pic>
          <p:nvPicPr>
            <p:cNvPr id="6" name="Picture 4" descr="catsu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533400" y="1447800"/>
              <a:ext cx="1927225" cy="2819400"/>
            </a:xfrm>
            <a:prstGeom prst="rect">
              <a:avLst/>
            </a:prstGeom>
            <a:noFill/>
            <a:ln w="12700">
              <a:solidFill>
                <a:srgbClr val="003A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533400" y="4317642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003A80"/>
                  </a:solidFill>
                  <a:latin typeface="Verdana" pitchFamily="34" charset="0"/>
                </a:rPr>
                <a:t>Static Change</a:t>
              </a:r>
              <a:endParaRPr lang="en-US" i="1" dirty="0">
                <a:solidFill>
                  <a:srgbClr val="003A80"/>
                </a:solidFill>
                <a:latin typeface="Verdana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429000" y="1981200"/>
            <a:ext cx="2209800" cy="3276737"/>
            <a:chOff x="3429000" y="1981200"/>
            <a:chExt cx="2209800" cy="3276737"/>
          </a:xfrm>
        </p:grpSpPr>
        <p:pic>
          <p:nvPicPr>
            <p:cNvPr id="7" name="Picture 6" descr="throw_1"/>
            <p:cNvPicPr>
              <a:picLocks noChangeAspect="1" noChangeArrowheads="1"/>
            </p:cNvPicPr>
            <p:nvPr/>
          </p:nvPicPr>
          <p:blipFill>
            <a:blip r:embed="rId4" cstate="print"/>
            <a:srcRect l="21277" r="21277"/>
            <a:stretch>
              <a:fillRect/>
            </a:stretch>
          </p:blipFill>
          <p:spPr>
            <a:xfrm>
              <a:off x="3505200" y="1981200"/>
              <a:ext cx="2057400" cy="2873375"/>
            </a:xfrm>
            <a:prstGeom prst="rect">
              <a:avLst/>
            </a:prstGeom>
            <a:noFill/>
            <a:ln w="12700">
              <a:solidFill>
                <a:srgbClr val="003A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" name="TextBox 9"/>
            <p:cNvSpPr txBox="1"/>
            <p:nvPr/>
          </p:nvSpPr>
          <p:spPr>
            <a:xfrm>
              <a:off x="3429000" y="4888605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003A80"/>
                  </a:solidFill>
                  <a:latin typeface="Verdana" pitchFamily="34" charset="0"/>
                </a:rPr>
                <a:t>Dynamic Change</a:t>
              </a:r>
              <a:endParaRPr lang="en-US" i="1" dirty="0">
                <a:solidFill>
                  <a:srgbClr val="003A80"/>
                </a:solidFill>
                <a:latin typeface="Verdana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72200" y="2624137"/>
            <a:ext cx="2438400" cy="3645932"/>
            <a:chOff x="6172200" y="2624137"/>
            <a:chExt cx="2438400" cy="3645932"/>
          </a:xfrm>
        </p:grpSpPr>
        <p:pic>
          <p:nvPicPr>
            <p:cNvPr id="8" name="Picture 8" descr="fauce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400800" y="2624137"/>
              <a:ext cx="2012950" cy="31940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1" name="TextBox 10"/>
            <p:cNvSpPr txBox="1"/>
            <p:nvPr/>
          </p:nvSpPr>
          <p:spPr>
            <a:xfrm>
              <a:off x="6172200" y="5900737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003A80"/>
                  </a:solidFill>
                  <a:latin typeface="Verdana" pitchFamily="34" charset="0"/>
                </a:rPr>
                <a:t>Dynamical Change</a:t>
              </a:r>
              <a:endParaRPr lang="en-US" i="1" dirty="0">
                <a:solidFill>
                  <a:srgbClr val="003A80"/>
                </a:solidFill>
                <a:latin typeface="Verdana" pitchFamily="34" charset="0"/>
              </a:endParaRPr>
            </a:p>
          </p:txBody>
        </p:sp>
      </p:grpSp>
      <p:sp>
        <p:nvSpPr>
          <p:cNvPr id="12" name="Sun 11"/>
          <p:cNvSpPr>
            <a:spLocks noChangeAspect="1"/>
          </p:cNvSpPr>
          <p:nvPr/>
        </p:nvSpPr>
        <p:spPr>
          <a:xfrm>
            <a:off x="8899302" y="6693408"/>
            <a:ext cx="101600" cy="91440"/>
          </a:xfrm>
          <a:prstGeom prst="sun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List of Simple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Generates coherence with minimum constraint</a:t>
            </a:r>
          </a:p>
          <a:p>
            <a:r>
              <a:rPr lang="en-US" dirty="0" smtClean="0"/>
              <a:t>Supports adaptation over time</a:t>
            </a:r>
          </a:p>
          <a:p>
            <a:r>
              <a:rPr lang="en-US" dirty="0" smtClean="0"/>
              <a:t>Builds connection across and within all levels</a:t>
            </a:r>
          </a:p>
          <a:p>
            <a:r>
              <a:rPr lang="en-US" dirty="0" smtClean="0"/>
              <a:t>Creates “family resemblance”</a:t>
            </a:r>
          </a:p>
          <a:p>
            <a:r>
              <a:rPr lang="en-US" dirty="0" smtClean="0"/>
              <a:t>Works retrospectively or prospectively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450"/>
            <a:ext cx="8229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These are not values–they </a:t>
            </a:r>
            <a:br>
              <a:rPr lang="en-US" dirty="0" smtClean="0"/>
            </a:br>
            <a:r>
              <a:rPr lang="en-US" dirty="0" smtClean="0"/>
              <a:t>tell you what to DO, not what </a:t>
            </a:r>
            <a:br>
              <a:rPr lang="en-US" dirty="0" smtClean="0"/>
            </a:br>
            <a:r>
              <a:rPr lang="en-US" dirty="0" smtClean="0"/>
              <a:t>to think or feel</a:t>
            </a:r>
          </a:p>
          <a:p>
            <a:r>
              <a:rPr lang="en-US" dirty="0" smtClean="0"/>
              <a:t>These are not group norms–</a:t>
            </a:r>
            <a:br>
              <a:rPr lang="en-US" dirty="0" smtClean="0"/>
            </a:br>
            <a:r>
              <a:rPr lang="en-US" dirty="0" smtClean="0"/>
              <a:t>they hold over space and time</a:t>
            </a:r>
          </a:p>
          <a:p>
            <a:r>
              <a:rPr lang="en-US" dirty="0" smtClean="0"/>
              <a:t>Sometimes the rules contradict each other (this isn’t bad, it just means the group will live with ambiguity)</a:t>
            </a:r>
          </a:p>
          <a:p>
            <a:r>
              <a:rPr lang="en-US" dirty="0" smtClean="0"/>
              <a:t>The “rules” depend on individual freedom to interpret and apply in unique situations</a:t>
            </a:r>
          </a:p>
          <a:p>
            <a:r>
              <a:rPr lang="en-US" dirty="0" smtClean="0"/>
              <a:t>Else?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List of Simple Rules</a:t>
            </a:r>
            <a:br>
              <a:rPr lang="en-US" dirty="0" smtClean="0"/>
            </a:br>
            <a:r>
              <a:rPr lang="en-US" dirty="0" smtClean="0"/>
              <a:t>Tips and Traps</a:t>
            </a:r>
            <a:endParaRPr lang="en-US" dirty="0"/>
          </a:p>
        </p:txBody>
      </p:sp>
      <p:pic>
        <p:nvPicPr>
          <p:cNvPr id="5" name="Picture 7" descr="flo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172200" y="1420968"/>
            <a:ext cx="2628900" cy="1752600"/>
          </a:xfrm>
          <a:prstGeom prst="rect">
            <a:avLst/>
          </a:prstGeom>
          <a:noFill/>
          <a:ln w="12700">
            <a:solidFill>
              <a:srgbClr val="003A8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Sun 5"/>
          <p:cNvSpPr>
            <a:spLocks noChangeAspect="1"/>
          </p:cNvSpPr>
          <p:nvPr/>
        </p:nvSpPr>
        <p:spPr>
          <a:xfrm>
            <a:off x="8899302" y="6695082"/>
            <a:ext cx="101600" cy="91440"/>
          </a:xfrm>
          <a:prstGeom prst="sun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List of Simple Rules</a:t>
            </a: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370528"/>
            <a:ext cx="8229600" cy="4987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Rules for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simple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rules: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US" sz="2600" dirty="0" smtClean="0">
                <a:solidFill>
                  <a:srgbClr val="663300"/>
                </a:solidFill>
                <a:latin typeface="Verdana" pitchFamily="34" charset="0"/>
              </a:rPr>
              <a:t>Include no more than 5 (+ or -2)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Begin with a verb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US" sz="2600" dirty="0" smtClean="0">
                <a:solidFill>
                  <a:srgbClr val="663300"/>
                </a:solidFill>
                <a:latin typeface="Verdana" pitchFamily="34" charset="0"/>
              </a:rPr>
              <a:t>Work for everyone and every place in </a:t>
            </a:r>
            <a:br>
              <a:rPr lang="en-US" sz="2600" dirty="0" smtClean="0">
                <a:solidFill>
                  <a:srgbClr val="663300"/>
                </a:solidFill>
                <a:latin typeface="Verdana" pitchFamily="34" charset="0"/>
              </a:rPr>
            </a:br>
            <a:r>
              <a:rPr lang="en-US" sz="2600" dirty="0" smtClean="0">
                <a:solidFill>
                  <a:srgbClr val="663300"/>
                </a:solidFill>
                <a:latin typeface="Verdana" pitchFamily="34" charset="0"/>
              </a:rPr>
              <a:t>the system</a:t>
            </a:r>
          </a:p>
          <a:p>
            <a:pPr marL="342900" lvl="0" indent="-342900">
              <a:spcBef>
                <a:spcPct val="20000"/>
              </a:spcBef>
              <a:buBlip>
                <a:blip r:embed="rId3"/>
              </a:buBlip>
              <a:defRPr/>
            </a:pPr>
            <a:r>
              <a:rPr lang="en-US" sz="2600" dirty="0" smtClean="0">
                <a:solidFill>
                  <a:srgbClr val="663300"/>
                </a:solidFill>
                <a:latin typeface="Verdana" pitchFamily="34" charset="0"/>
              </a:rPr>
              <a:t>Need at least one rule for each of the conditions  for self-organizing:</a:t>
            </a:r>
          </a:p>
          <a:p>
            <a:pPr marL="1257300" lvl="2" indent="-342900">
              <a:spcBef>
                <a:spcPct val="20000"/>
              </a:spcBef>
              <a:buBlip>
                <a:blip r:embed="rId3"/>
              </a:buBlip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Who are we?</a:t>
            </a:r>
          </a:p>
          <a:p>
            <a:pPr marL="1257300" lvl="2" indent="-342900">
              <a:spcBef>
                <a:spcPct val="20000"/>
              </a:spcBef>
              <a:buBlip>
                <a:blip r:embed="rId3"/>
              </a:buBlip>
              <a:defRPr/>
            </a:pPr>
            <a:r>
              <a:rPr lang="en-US" sz="2600" dirty="0" smtClean="0">
                <a:solidFill>
                  <a:srgbClr val="663300"/>
                </a:solidFill>
                <a:latin typeface="Verdana" pitchFamily="34" charset="0"/>
              </a:rPr>
              <a:t>What’s important to us?</a:t>
            </a:r>
          </a:p>
          <a:p>
            <a:pPr marL="1257300" lvl="2" indent="-342900">
              <a:spcBef>
                <a:spcPct val="20000"/>
              </a:spcBef>
              <a:buBlip>
                <a:blip r:embed="rId3"/>
              </a:buBlip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How do we work interact?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1" name="Sun 10"/>
          <p:cNvSpPr>
            <a:spLocks noChangeAspect="1"/>
          </p:cNvSpPr>
          <p:nvPr/>
        </p:nvSpPr>
        <p:spPr>
          <a:xfrm>
            <a:off x="8899302" y="6695082"/>
            <a:ext cx="101600" cy="91440"/>
          </a:xfrm>
          <a:prstGeom prst="sun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Human Systems Dynamics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343025"/>
            <a:ext cx="8229600" cy="4644121"/>
          </a:xfrm>
        </p:spPr>
        <p:txBody>
          <a:bodyPr>
            <a:normAutofit/>
          </a:bodyPr>
          <a:lstStyle/>
          <a:p>
            <a:r>
              <a:rPr lang="en-US" dirty="0" smtClean="0"/>
              <a:t>Teach and learn in </a:t>
            </a:r>
            <a:br>
              <a:rPr lang="en-US" dirty="0" smtClean="0"/>
            </a:br>
            <a:r>
              <a:rPr lang="en-US" dirty="0" smtClean="0"/>
              <a:t>every interaction</a:t>
            </a:r>
          </a:p>
          <a:p>
            <a:r>
              <a:rPr lang="en-US" dirty="0" smtClean="0"/>
              <a:t>Reinforce strength of self </a:t>
            </a:r>
            <a:br>
              <a:rPr lang="en-US" dirty="0" smtClean="0"/>
            </a:br>
            <a:r>
              <a:rPr lang="en-US" dirty="0" smtClean="0"/>
              <a:t>and others</a:t>
            </a:r>
          </a:p>
          <a:p>
            <a:r>
              <a:rPr lang="en-US" dirty="0" smtClean="0"/>
              <a:t>Search for the true and the useful</a:t>
            </a:r>
          </a:p>
          <a:p>
            <a:r>
              <a:rPr lang="en-US" dirty="0" smtClean="0"/>
              <a:t>Attend to the whole, the part, and the greater whole</a:t>
            </a:r>
          </a:p>
          <a:p>
            <a:r>
              <a:rPr lang="en-US" dirty="0" smtClean="0"/>
              <a:t>Give and get value for value</a:t>
            </a:r>
          </a:p>
          <a:p>
            <a:r>
              <a:rPr lang="en-US" dirty="0" smtClean="0"/>
              <a:t>Engage in joyful practice</a:t>
            </a:r>
          </a:p>
          <a:p>
            <a:endParaRPr lang="en-US" dirty="0" smtClean="0"/>
          </a:p>
        </p:txBody>
      </p:sp>
      <p:pic>
        <p:nvPicPr>
          <p:cNvPr id="5" name="Picture 7" descr="flo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172200" y="1389888"/>
            <a:ext cx="2628900" cy="1752600"/>
          </a:xfrm>
          <a:prstGeom prst="rect">
            <a:avLst/>
          </a:prstGeom>
          <a:noFill/>
          <a:ln w="12700">
            <a:solidFill>
              <a:srgbClr val="003A8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Sun 6"/>
          <p:cNvSpPr>
            <a:spLocks noChangeAspect="1"/>
          </p:cNvSpPr>
          <p:nvPr/>
        </p:nvSpPr>
        <p:spPr>
          <a:xfrm>
            <a:off x="8899302" y="6695082"/>
            <a:ext cx="101600" cy="91440"/>
          </a:xfrm>
          <a:prstGeom prst="sun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92730" y="263750"/>
            <a:ext cx="57585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E8E1C2"/>
                </a:solidFill>
                <a:latin typeface="Verdana" pitchFamily="34" charset="0"/>
              </a:rPr>
              <a:t>Short List of Simple Rules</a:t>
            </a:r>
            <a:endParaRPr lang="en-US" sz="3000" b="1" dirty="0">
              <a:solidFill>
                <a:srgbClr val="E8E1C2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5845</TotalTime>
  <Words>335</Words>
  <Application>Microsoft Office PowerPoint</Application>
  <PresentationFormat>On-screen Show (4:3)</PresentationFormat>
  <Paragraphs>78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Simple Rules for Complex Times </vt:lpstr>
      <vt:lpstr>Today We Will . . . </vt:lpstr>
      <vt:lpstr>Complex Adaptive System (CAS) Self-Organizing System</vt:lpstr>
      <vt:lpstr>Complex Adaptive System (CAS) Self-Organizing System</vt:lpstr>
      <vt:lpstr>Static, Dynamic, Dynamical Change</vt:lpstr>
      <vt:lpstr>Short List of Simple Rules</vt:lpstr>
      <vt:lpstr>Short List of Simple Rules Tips and Traps</vt:lpstr>
      <vt:lpstr>Short List of Simple Rules</vt:lpstr>
      <vt:lpstr>  Human Systems Dynamics</vt:lpstr>
      <vt:lpstr>Short List of Simple Rules Practice</vt:lpstr>
      <vt:lpstr>For more information . . . </vt:lpstr>
      <vt:lpstr>Today We Have . . .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Polly</dc:creator>
  <cp:lastModifiedBy>mgelwicks</cp:lastModifiedBy>
  <cp:revision>641</cp:revision>
  <dcterms:created xsi:type="dcterms:W3CDTF">2009-01-07T23:16:49Z</dcterms:created>
  <dcterms:modified xsi:type="dcterms:W3CDTF">2010-04-22T18:21:51Z</dcterms:modified>
</cp:coreProperties>
</file>